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edium.com/asecuritysite-when-bob-met-alice/krack-is-back-meet-kr%C3%B8%C3%B8k-c0832fd4b598" TargetMode="External"/><Relationship Id="rId3" Type="http://schemas.openxmlformats.org/officeDocument/2006/relationships/image" Target="../media/image1.tif"/><Relationship Id="rId4" Type="http://schemas.openxmlformats.org/officeDocument/2006/relationships/hyperlink" Target="https://www.zdnet.com/article/how-to-enable-dns-over-https-doh-in-firefox/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medium.com/asecuritysite-when-bob-met-alice/the-beginning-of-the-end-for-tls-1-0-1-1-1-2-96635fd090f8" TargetMode="External"/><Relationship Id="rId7" Type="http://schemas.openxmlformats.org/officeDocument/2006/relationships/image" Target="../media/image2.png"/><Relationship Id="rId8" Type="http://schemas.openxmlformats.org/officeDocument/2006/relationships/hyperlink" Target="https://www.neowin.net/news/lets-encrypt-has-issued-its-billionth-certificate/" TargetMode="External"/><Relationship Id="rId9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2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" descr="Image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142" y="54428"/>
            <a:ext cx="3797013" cy="2847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Screen Shot 2020-02-28 at 07.22.49.png" descr="Screen Shot 2020-02-28 at 07.22.49.png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92900" y="2811719"/>
            <a:ext cx="4651100" cy="2691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Screen Shot 2020-02-28 at 07.24.17.png" descr="Screen Shot 2020-02-28 at 07.24.17.png">
            <a:hlinkClick r:id="rId6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821" y="3578322"/>
            <a:ext cx="3797013" cy="1594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Screen Shot 2020-02-28 at 08.59.15.png" descr="Screen Shot 2020-02-28 at 08.59.15.png">
            <a:hlinkClick r:id="rId8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434042" y="118580"/>
            <a:ext cx="4768817" cy="227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3" grpId="2"/>
      <p:bldP build="whole" bldLvl="1" animBg="1" rev="0" advAuto="0" spid="121" grpId="1"/>
      <p:bldP build="whole" bldLvl="1" animBg="1" rev="0" advAuto="0" spid="122" grpId="3"/>
      <p:bldP build="whole" bldLvl="1" animBg="1" rev="0" advAuto="0" spid="124" grpId="4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/>
          <p:nvPr>
            <p:ph type="title"/>
          </p:nvPr>
        </p:nvSpPr>
        <p:spPr>
          <a:xfrm>
            <a:off x="468312" y="309016"/>
            <a:ext cx="5327651" cy="4660504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Unit 6: Digital Certificates</a:t>
            </a:r>
            <a:br/>
            <a:r>
              <a:rPr b="0" sz="1800"/>
              <a:t>Introduction</a:t>
            </a:r>
            <a:br>
              <a:rPr b="0" sz="1800"/>
            </a:br>
            <a:r>
              <a:rPr b="0" sz="1800"/>
              <a:t>Authentication Methods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http://asecuritysite.com/crypto06</a:t>
            </a:r>
            <a:br>
              <a:rPr b="0" sz="1800"/>
            </a:br>
            <a:r>
              <a:rPr b="0" sz="1800"/>
              <a:t>http://asecuritysite.com/encryption</a:t>
            </a:r>
            <a:br>
              <a:rPr b="0" sz="1800"/>
            </a:br>
          </a:p>
        </p:txBody>
      </p:sp>
      <p:pic>
        <p:nvPicPr>
          <p:cNvPr id="151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4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7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0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6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/>
          <p:nvPr>
            <p:ph type="title"/>
          </p:nvPr>
        </p:nvSpPr>
        <p:spPr>
          <a:xfrm>
            <a:off x="239712" y="614213"/>
            <a:ext cx="5327651" cy="3686474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b="0" sz="1800"/>
              <a:t> Introduction</a:t>
            </a:r>
            <a:br>
              <a:rPr b="0" sz="1800"/>
            </a:br>
            <a:r>
              <a:rPr b="0" sz="1800"/>
              <a:t>Authentication Methods</a:t>
            </a:r>
            <a:br>
              <a:rPr b="0" sz="1800"/>
            </a:br>
            <a:r>
              <a:rPr b="0" sz="1800"/>
              <a:t>PKI </a:t>
            </a:r>
            <a:br>
              <a:rPr b="0" sz="1800"/>
            </a:br>
            <a:r>
              <a:rPr b="0" sz="1800"/>
              <a:t>Digital Certificate Passing 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http://asecuritysite.com/crypto06</a:t>
            </a:r>
            <a:br>
              <a:rPr b="0" sz="1800"/>
            </a:br>
            <a:r>
              <a:rPr b="0" sz="1800"/>
              <a:t>http://asecuritysite.com/encryption</a:t>
            </a:r>
            <a:br>
              <a:rPr b="0" sz="1800"/>
            </a:br>
          </a:p>
        </p:txBody>
      </p:sp>
      <p:pic>
        <p:nvPicPr>
          <p:cNvPr id="169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2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/>
          <p:nvPr>
            <p:ph type="title"/>
          </p:nvPr>
        </p:nvSpPr>
        <p:spPr>
          <a:xfrm>
            <a:off x="430212" y="787400"/>
            <a:ext cx="5327651" cy="4140200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b="0" sz="1800"/>
              <a:t> Introduction</a:t>
            </a:r>
            <a:br>
              <a:rPr b="0" sz="1800"/>
            </a:br>
            <a:r>
              <a:rPr b="0" sz="1800"/>
              <a:t>Authentication Methods</a:t>
            </a:r>
            <a:br>
              <a:rPr b="0" sz="1800"/>
            </a:br>
            <a:r>
              <a:rPr b="0" sz="1800"/>
              <a:t>PKI </a:t>
            </a:r>
            <a:br>
              <a:rPr b="0" sz="1800"/>
            </a:br>
            <a:r>
              <a:rPr b="0" sz="1800"/>
              <a:t>Digital Certificate Passing 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br>
              <a:rPr b="0" sz="1800"/>
            </a:br>
            <a:r>
              <a:rPr b="0" sz="1800"/>
              <a:t>http://asecuritysite.com/encryption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http://asecuritysite.com/unit06</a:t>
            </a:r>
            <a:br>
              <a:rPr b="0" sz="1800"/>
            </a:br>
          </a:p>
        </p:txBody>
      </p:sp>
      <p:pic>
        <p:nvPicPr>
          <p:cNvPr id="127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Screen Shot 2020-02-28 at 08.51.58.png" descr="Screen Shot 2020-02-28 at 08.51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3571" y="0"/>
            <a:ext cx="6656858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4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7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/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b="0" sz="1800"/>
              <a:t> Introduction</a:t>
            </a:r>
            <a:br>
              <a:rPr b="0" sz="1800"/>
            </a:br>
            <a:r>
              <a:rPr b="0" sz="1800"/>
              <a:t>Authentication Methods</a:t>
            </a:r>
            <a:br>
              <a:rPr b="0" sz="1800"/>
            </a:br>
            <a:r>
              <a:rPr b="0" sz="1800"/>
              <a:t>PKI 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Certificate Creation</a:t>
            </a:r>
            <a:br>
              <a:rPr b="0" sz="1800"/>
            </a:br>
            <a:r>
              <a:rPr b="0" sz="1800"/>
              <a:t>Digital Certificate Passing 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http://asecuritysite.com/crypto06</a:t>
            </a:r>
            <a:br>
              <a:rPr b="0" sz="1800"/>
            </a:br>
            <a:r>
              <a:rPr b="0" sz="1800"/>
              <a:t>http://asecuritysite.com/encryption</a:t>
            </a:r>
            <a:br>
              <a:rPr b="0" sz="1800"/>
            </a:br>
          </a:p>
        </p:txBody>
      </p:sp>
      <p:pic>
        <p:nvPicPr>
          <p:cNvPr id="190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3" name="0*-tJBF07rGDiKMDzX.jpg" descr="0*-tJBF07rGDiKMDzX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0682" y="69715"/>
            <a:ext cx="7102636" cy="55755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6" name="0*ghKTZVG0LYweYfou.jpg"/>
          <p:cNvGrpSpPr/>
          <p:nvPr/>
        </p:nvGrpSpPr>
        <p:grpSpPr>
          <a:xfrm>
            <a:off x="635000" y="56003"/>
            <a:ext cx="7874000" cy="8068326"/>
            <a:chOff x="0" y="0"/>
            <a:chExt cx="7873999" cy="8068324"/>
          </a:xfrm>
        </p:grpSpPr>
        <p:pic>
          <p:nvPicPr>
            <p:cNvPr id="195" name="0*ghKTZVG0LYweYfou.jpg" descr="0*ghKTZVG0LYweYfou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200" y="203200"/>
              <a:ext cx="7467600" cy="76238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4" name="0*ghKTZVG0LYweYfou.jpg" descr="0*ghKTZVG0LYweYfou.jp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874000" cy="806832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9" name="1*4AaR2uZAcu23xpsErNVULw.png" descr="1*4AaR2uZAcu23xpsErNVUL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904" y="1351620"/>
            <a:ext cx="1924821" cy="1924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1*iF-0IiSrX16m5tHXIqNnIA.png" descr="1*iF-0IiSrX16m5tHXIqNnI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0231" y="2029989"/>
            <a:ext cx="5706180" cy="2920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-----BEGIN CERTIFICATE-----…"/>
          <p:cNvSpPr/>
          <p:nvPr/>
        </p:nvSpPr>
        <p:spPr>
          <a:xfrm>
            <a:off x="147913" y="245272"/>
            <a:ext cx="5210067" cy="403704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-----BEGIN CERTIFICATE-----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MIIEwTCCA6mgAwIBAgIRAO93GGFLfHwOCAAAAAAucZgwDQYJKoZIhvcNAQELBQAw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QjELMAkGA1UEBhMCVVMxHjAcBgNVBAoTFUdvb2dsZSBUcnVzdCBTZXJ2aWNlczET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MBEGA1UEAxMKR1RTIENBIDFPMTAeFw0yMDAyMTIxMTQ3NDFaFw0yMDA1MDYxMTQ3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NDFaMGgxCzAJBgNVBAYTAlVTMRMwEQYDVQQIEwpDYWxpZm9ybmlhMRYwFAYDVQQH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Ew1Nb3VudGFpbiBWaWV3MRMwEQYDVQQKEwpHb29nbGUgTExDMRcwFQYDVQQDEw53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d3cuZ29vZ2xlLmNvbTBZMBMGByqGSM49AgEGCCqGSM49AwEHA0IABCzzLJYFJb8W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TpQxWL0TySDvfEWCkMe7l81CFspT60knl13YILNdTM22sUwPycyogKjBSaQZ9Axi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hCeGEAiJkbejggJVMIICUTAOBgNVHQ8BAf8EBAMCB4AwEwYDVR0lBAwwCgYIKwYB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BQUHAwEwDAYDVR0TAQH/BAIwADAdBgNVHQ4EFgQU9Ty3t90o7UW9+Hc6kv/j9511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BBwwHwYDVR0jBBgwFoAUmNH4bhDrz5vsYJ8YkBug630J/SswZAYIKwYBBQUHAQEE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WDBWMCcGCCsGAQUFBzABhhtodHRwOi8vb2NzcC5wa2kuZ29vZy9ndHMxbzEwKwYI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KwYBBQUHMAKGH2h0dHA6Ly9wa2kuZ29vZy9nc3IyL0dUUzFPMS5jcnQwGQYDVR0R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BBIwEIIOd3d3Lmdvb2dsZS5jb20wIQYDVR0gBBowGDAIBgZngQwBAgIwDAYKKwYB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BAHWeQIFAzAvBgNVHR8EKDAmMCSgIqAghh5odHRwOi8vY3JsLnBraS5nb29nL0dU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UzFPMS5jcmwwggEFBgorBgEEAdZ5AgQCBIH2BIHzAPEAdgCyHgXMi6LNiiBOh2b5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K7mKJSBna9r6cOeySVMt74uQXgAAAXA5cNqwAAAEAwBHMEUCIQCojKtzOe8l1JYK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HmKnbt1puqT4AE3peMVAVk/WeWGp1QIgBvRMbNkwF6i8+JVv3CfTHKvFd8e00+GY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PbXJZb1drKEAdwBep3P531bA57U2SH3QSeAyepGaDIShEhKEGHWWgXFFWAAAAXA5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cNrLAAAEAwBIMEYCIQCQSONppELPODh65oFT5ZAGsSQz4FsjNNZedgS7WqzLnQIh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AMAru0QUuoE3RWngfhI6W7n1kxkEmd0vSZTe6+Ql+JVuMA0GCSqGSIb3DQEBCwUA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A4IBAQCDU8CVusGstVk1lAmrtg3DyYhNV1UnKyLk3RrHKumwYz5mC25bWGoLVKvv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pwxBN3zA329/9JZq0mnn0vmPMxjTDvh9sVQ7g4znwha/KJfzL8AZKUdldD9O+hDO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tlHtqVqITZPCAI/ANvbHdZiMEePB8eA+oTiw2ucChqLlsop5Mio8ckg7aXG4/QfC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AIDbvkoffK44rs4UEpsaqGe9QqMJjTuO7ZCZrFd1m3geq2ARKPHgPoPM6UbDdqgO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TNQo9C0F5ZlOkOgV/qshvpTO4YzE7TB2U571eYEqNXH48syVx8XSk3P7FjM7FIZ2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IzbJSEipZJm8DsP10fFXpToIn+zK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000">
                <a:latin typeface="Menlo"/>
                <a:ea typeface="Menlo"/>
                <a:cs typeface="Menlo"/>
                <a:sym typeface="Menlo"/>
              </a:defRPr>
            </a:pPr>
            <a:r>
              <a:t>-----END CERTIFICATE-----</a:t>
            </a:r>
          </a:p>
        </p:txBody>
      </p:sp>
      <p:sp>
        <p:nvSpPr>
          <p:cNvPr id="204" name="PEM"/>
          <p:cNvSpPr/>
          <p:nvPr/>
        </p:nvSpPr>
        <p:spPr>
          <a:xfrm>
            <a:off x="2428838" y="-14047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PEM</a:t>
            </a:r>
          </a:p>
        </p:txBody>
      </p:sp>
      <p:sp>
        <p:nvSpPr>
          <p:cNvPr id="205" name="openssl x509 -outform der -in www-google-com.pem -out google.crt…"/>
          <p:cNvSpPr/>
          <p:nvPr/>
        </p:nvSpPr>
        <p:spPr>
          <a:xfrm>
            <a:off x="43972" y="4555948"/>
            <a:ext cx="6707505" cy="802329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openssl x509 -outform der -in www-google-com.pem -out google.crt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openssl pkcs12 -export -in server.pem -out keystore.pkcs12</a:t>
            </a:r>
            <a:r>
              <a:rPr>
                <a:latin typeface="Times"/>
                <a:ea typeface="Times"/>
                <a:cs typeface="Times"/>
                <a:sym typeface="Times"/>
              </a:rPr>
              <a:t> </a:t>
            </a:r>
          </a:p>
        </p:txBody>
      </p:sp>
      <p:sp>
        <p:nvSpPr>
          <p:cNvPr id="206" name="DER…"/>
          <p:cNvSpPr/>
          <p:nvPr/>
        </p:nvSpPr>
        <p:spPr>
          <a:xfrm>
            <a:off x="6876851" y="4895519"/>
            <a:ext cx="1858366" cy="665687"/>
          </a:xfrm>
          <a:prstGeom prst="rect">
            <a:avLst/>
          </a:prstGeom>
          <a:gradFill>
            <a:gsLst>
              <a:gs pos="0">
                <a:srgbClr val="2A869F"/>
              </a:gs>
              <a:gs pos="80000">
                <a:srgbClr val="37B1D1"/>
              </a:gs>
              <a:gs pos="100000">
                <a:srgbClr val="34B3D5"/>
              </a:gs>
            </a:gsLst>
            <a:lin ang="16200000"/>
          </a:gradFill>
          <a:ln>
            <a:solidFill>
              <a:srgbClr val="46AAC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DER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CER</a:t>
            </a:r>
          </a:p>
        </p:txBody>
      </p:sp>
      <p:sp>
        <p:nvSpPr>
          <p:cNvPr id="207" name="Binary"/>
          <p:cNvSpPr txBox="1"/>
          <p:nvPr/>
        </p:nvSpPr>
        <p:spPr>
          <a:xfrm>
            <a:off x="7572021" y="4541740"/>
            <a:ext cx="6948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Binary</a:t>
            </a:r>
          </a:p>
        </p:txBody>
      </p:sp>
      <p:sp>
        <p:nvSpPr>
          <p:cNvPr id="208" name="Base64"/>
          <p:cNvSpPr txBox="1"/>
          <p:nvPr/>
        </p:nvSpPr>
        <p:spPr>
          <a:xfrm>
            <a:off x="5470504" y="1742753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Base64</a:t>
            </a:r>
          </a:p>
        </p:txBody>
      </p:sp>
      <p:sp>
        <p:nvSpPr>
          <p:cNvPr id="209" name="X.509 Certificate (PEM)…"/>
          <p:cNvSpPr/>
          <p:nvPr/>
        </p:nvSpPr>
        <p:spPr>
          <a:xfrm>
            <a:off x="226377" y="1364367"/>
            <a:ext cx="4859475" cy="2290712"/>
          </a:xfrm>
          <a:prstGeom prst="rect">
            <a:avLst/>
          </a:prstGeom>
          <a:solidFill>
            <a:schemeClr val="accent4">
              <a:satOff val="-1335"/>
              <a:lumOff val="-10274"/>
            </a:schemeClr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(PEM)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(DER) 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X.509 Certificate (PKCS#7)</a:t>
            </a: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PKCS#1 v2 - Padding for Public Key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#7 v1.5  - Cryptography Message Syntax</a:t>
            </a: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defTabSz="45720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PKCS 10 v1.7 - Certificate Request Standard.</a:t>
            </a:r>
          </a:p>
          <a:p>
            <a:pPr defTabSz="457200">
              <a:defRPr sz="1200">
                <a:latin typeface="Times"/>
                <a:ea typeface="Times"/>
                <a:cs typeface="Times"/>
                <a:sym typeface="Times"/>
              </a:defRPr>
            </a:pPr>
          </a:p>
          <a:p>
            <a:pPr marL="457200" indent="-317500" defTabSz="457200">
              <a:buClr>
                <a:srgbClr val="000000"/>
              </a:buClr>
              <a:buSzPct val="100000"/>
              <a:buFont typeface="Times"/>
              <a:buChar char="•"/>
              <a:defRPr sz="1200">
                <a:latin typeface="Times"/>
                <a:ea typeface="Times"/>
                <a:cs typeface="Times"/>
                <a:sym typeface="Times"/>
              </a:defRPr>
            </a:pPr>
          </a:p>
          <a:p>
            <a:pPr marL="457200" indent="-457200" defTabSz="457200">
              <a:tabLst>
                <a:tab pos="139700" algn="l"/>
                <a:tab pos="457200" algn="l"/>
              </a:tabLst>
              <a:defRPr sz="1200"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210" name="-----BEGIN PKCS7-----…"/>
          <p:cNvSpPr/>
          <p:nvPr/>
        </p:nvSpPr>
        <p:spPr>
          <a:xfrm>
            <a:off x="5412971" y="322644"/>
            <a:ext cx="4192847" cy="35493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-----BEGIN PKCS7-----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MIIE8gYJKoZIhvcNAQcCoIIE4zCCBN8CAQExADALBgkqhkiG9w0BBwGgggTFMIIE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wTCCA6mgAwIBAgIRAO93GGFLfHwOCAAAAAAucZgwDQYJKoZIhvcNAQELBQAwQjEL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MAkGA1UEBhMCVVMxHjAcBgNVBAoTFUdvb2dsZSBUcnVzdCBTZXJ2aWNlczETMBEG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A1UEAxMKR1RTIENBIDFPMTAeFw0yMDAyMTIxMTQ3NDFaFw0yMDA1MDYxMTQ3NDFa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MGgxCzAJBgNVBAYTAlVTMRMwEQYDVQQIEwpDYWxpZm9ybmlhMRYwFAYDVQQHEw1N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b3VudGFpbiBWaWV3MRMwEQYDVQQKEwpHb29nbGUgTExDMRcwFQYDVQQDEw53d3cu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Z29vZ2xlLmNvbTBZMBMGByqGSM49AgEGCCqGSM49AwEHA0IABCzzLJYFJb8WTpQx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WL0TySDvfEWCkMe7l81CFspT60knl13YILNdTM22sUwPycyogKjBSaQZ9AxihCeG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EAiJkbejggJVMIICUTAOBgNVHQ8BAf8EBAMCB4AwEwYDVR0lBAwwCgYIKwYBBQUH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AwEwDAYDVR0TAQH/BAIwADAdBgNVHQ4EFgQU9Ty3t90o7UW9+Hc6kv/j9511BBww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HwYDVR0jBBgwFoAUmNH4bhDrz5vsYJ8YkBug630J/SswZAYIKwYBBQUHAQEEWDBW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MCcGCCsGAQUFBzABhhtodHRwOi8vb2NzcC5wa2kuZ29vZy9ndHMxbzEwKwYIKwYB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BQUHMAKGH2h0dHA6Ly9wa2kuZ29vZy9nc3IyL0dUUzFPMS5jcnQwGQYDVR0RBBIw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EIIOd3d3Lmdvb2dsZS5jb20wIQYDVR0gBBowGDAIBgZngQwBAgIwDAYKKwYBBAHW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eQIFAzAvBgNVHR8EKDAmMCSgIqAghh5odHRwOi8vY3JsLnBraS5nb29nL0dUUzFP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MS5jcmwwggEFBgorBgEEAdZ5AgQCBIH2BIHzAPEAdgCyHgXMi6LNiiBOh2b5K7mK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JSBna9r6cOeySVMt74uQXgAAAXA5cNqwAAAEAwBHMEUCIQCojKtzOe8l1JYKHmKn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bt1puqT4AE3peMVAVk/WeWGp1QIgBvRMbNkwF6i8+JVv3CfTHKvFd8e00+GYPbXJ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Zb1drKEAdwBep3P531bA57U2SH3QSeAyepGaDIShEhKEGHWWgXFFWAAAAXA5cNrL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AAAEAwBIMEYCIQCQSONppELPODh65oFT5ZAGsSQz4FsjNNZedgS7WqzLnQIhAMAr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u0QUuoE3RWngfhI6W7n1kxkEmd0vSZTe6+Ql+JVuMA0GCSqGSIb3DQEBCwUAA4IB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AQCDU8CVusGstVk1lAmrtg3DyYhNV1UnKyLk3RrHKumwYz5mC25bWGoLVKvvpwxB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N3zA329/9JZq0mnn0vmPMxjTDvh9sVQ7g4znwha/KJfzL8AZKUdldD9O+hDOtlHt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qVqITZPCAI/ANvbHdZiMEePB8eA+oTiw2ucChqLlsop5Mio8ckg7aXG4/QfCAIDb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vkoffK44rs4UEpsaqGe9QqMJjTuO7ZCZrFd1m3geq2ARKPHgPoPM6UbDdqgOTNQo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9C0F5ZlOkOgV/qshvpTO4YzE7TB2U571eYEqNXH48syVx8XSk3P7FjM7FIZ2IzbJ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SEipZJm8DsP10fFXpToIn+zKoQAxAA==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latin typeface="Menlo"/>
                <a:ea typeface="Menlo"/>
                <a:cs typeface="Menlo"/>
                <a:sym typeface="Menlo"/>
              </a:defRPr>
            </a:pPr>
            <a:r>
              <a:t>-----END PKCS7-----</a:t>
            </a:r>
          </a:p>
        </p:txBody>
      </p:sp>
      <p:sp>
        <p:nvSpPr>
          <p:cNvPr id="211" name="PKCS#7"/>
          <p:cNvSpPr/>
          <p:nvPr/>
        </p:nvSpPr>
        <p:spPr>
          <a:xfrm>
            <a:off x="7171033" y="107115"/>
            <a:ext cx="1270001" cy="47754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PKCS#7</a:t>
            </a:r>
          </a:p>
        </p:txBody>
      </p:sp>
      <p:sp>
        <p:nvSpPr>
          <p:cNvPr id="212" name="Base64"/>
          <p:cNvSpPr txBox="1"/>
          <p:nvPr/>
        </p:nvSpPr>
        <p:spPr>
          <a:xfrm>
            <a:off x="7161975" y="3906740"/>
            <a:ext cx="77286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Base64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/>
          <p:nvPr>
            <p:ph type="title"/>
          </p:nvPr>
        </p:nvSpPr>
        <p:spPr>
          <a:xfrm>
            <a:off x="468312" y="722362"/>
            <a:ext cx="5327651" cy="4399261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b="0" sz="1800"/>
              <a:t> Introduction</a:t>
            </a:r>
            <a:br>
              <a:rPr b="0" sz="1800"/>
            </a:br>
            <a:r>
              <a:rPr b="0" sz="1800"/>
              <a:t>Authentication Methods</a:t>
            </a:r>
            <a:br>
              <a:rPr b="0" sz="1800"/>
            </a:br>
            <a:r>
              <a:rPr b="0" sz="1800"/>
              <a:t>PKI </a:t>
            </a:r>
            <a:br>
              <a:rPr b="0" sz="1800"/>
            </a:br>
            <a:r>
              <a:rPr b="0" sz="1800"/>
              <a:t>Digital Certificate Passing 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http://asecuritysite.com/crypto06</a:t>
            </a:r>
            <a:br>
              <a:rPr b="0" sz="1800"/>
            </a:br>
            <a:r>
              <a:rPr b="0" sz="1800"/>
              <a:t>http://asecuritysite.com/encryption</a:t>
            </a:r>
            <a:br>
              <a:rPr b="0" sz="1800"/>
            </a:br>
          </a:p>
        </p:txBody>
      </p:sp>
      <p:pic>
        <p:nvPicPr>
          <p:cNvPr id="215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4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7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0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6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9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2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/>
          <p:nvPr>
            <p:ph type="title"/>
          </p:nvPr>
        </p:nvSpPr>
        <p:spPr>
          <a:xfrm>
            <a:off x="468312" y="209897"/>
            <a:ext cx="5327651" cy="4965602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Chapter 6: Digital Certificates</a:t>
            </a:r>
            <a:br/>
            <a:r>
              <a:rPr b="0" sz="1800"/>
              <a:t>Introduction</a:t>
            </a:r>
            <a:br>
              <a:rPr b="0" sz="1800"/>
            </a:br>
            <a:r>
              <a:rPr b="0" sz="1800"/>
              <a:t>Authentication Methods</a:t>
            </a:r>
            <a:br>
              <a:rPr b="0" sz="1800"/>
            </a:br>
            <a:r>
              <a:rPr b="0" sz="1800"/>
              <a:t>PKI </a:t>
            </a:r>
            <a:br>
              <a:rPr b="0" sz="1800"/>
            </a:br>
            <a:r>
              <a:rPr b="0" sz="1800"/>
              <a:t>Digital Certificate Passing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http://asecuritysite.com/encryption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http://asecuritysite.com/unit06</a:t>
            </a:r>
            <a:br>
              <a:rPr b="0" sz="1800"/>
            </a:br>
          </a:p>
        </p:txBody>
      </p:sp>
      <p:pic>
        <p:nvPicPr>
          <p:cNvPr id="251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59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6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30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39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32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23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25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6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636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Click="1" p14:dur="1200">
        <p15:prstTrans prst="peelOff" invX="1"/>
      </p:transition>
    </mc:Choice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4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7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0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1"/>
            <a:ext cx="9108504" cy="5750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/>
          <p:nvPr>
            <p:ph type="title"/>
          </p:nvPr>
        </p:nvSpPr>
        <p:spPr>
          <a:xfrm>
            <a:off x="468312" y="324246"/>
            <a:ext cx="5327651" cy="4825902"/>
          </a:xfrm>
          <a:prstGeom prst="rect">
            <a:avLst/>
          </a:prstGeom>
        </p:spPr>
        <p:txBody>
          <a:bodyPr/>
          <a:lstStyle/>
          <a:p>
            <a:pPr algn="l">
              <a:defRPr b="1" sz="3900">
                <a:solidFill>
                  <a:srgbClr val="C00000"/>
                </a:solidFill>
              </a:defRPr>
            </a:pPr>
            <a:r>
              <a:t>Digital Certificates</a:t>
            </a:r>
            <a:br/>
            <a:r>
              <a:rPr b="0" sz="1800"/>
              <a:t> Introduction</a:t>
            </a:r>
            <a:br>
              <a:rPr b="0" sz="1800"/>
            </a:br>
            <a:r>
              <a:rPr b="0" sz="1800"/>
              <a:t>Authentication Methods</a:t>
            </a:r>
            <a:br>
              <a:rPr b="0" sz="1800"/>
            </a:br>
            <a:r>
              <a:rPr b="0" sz="1800"/>
              <a:t>PKI </a:t>
            </a:r>
            <a:br>
              <a:rPr b="0" sz="1800"/>
            </a:br>
            <a:r>
              <a:rPr b="0" sz="1800"/>
              <a:t>Digital Certificate Passing </a:t>
            </a:r>
            <a:br>
              <a:rPr b="0" sz="1800"/>
            </a:br>
            <a:br>
              <a:rPr b="0" sz="1800"/>
            </a:br>
            <a:r>
              <a:rPr sz="2700">
                <a:solidFill>
                  <a:srgbClr val="000000"/>
                </a:solidFill>
              </a:rPr>
              <a:t>Prof Bill Buchanan OBE</a:t>
            </a:r>
            <a:br>
              <a:rPr sz="2700">
                <a:solidFill>
                  <a:srgbClr val="000000"/>
                </a:solidFill>
              </a:rPr>
            </a:br>
            <a:r>
              <a:rPr b="0" sz="1800"/>
              <a:t>http://asecuritysite.com/encryption</a:t>
            </a:r>
            <a:endParaRPr b="0" sz="1800"/>
          </a:p>
          <a:p>
            <a:pPr algn="l">
              <a:defRPr b="1" sz="3900">
                <a:solidFill>
                  <a:srgbClr val="C00000"/>
                </a:solidFill>
              </a:defRPr>
            </a:pPr>
            <a:r>
              <a:rPr b="0" sz="1800"/>
              <a:t>http://asecuritysite.com/unit06</a:t>
            </a:r>
            <a:br>
              <a:rPr b="0" sz="1800"/>
            </a:br>
          </a:p>
        </p:txBody>
      </p:sp>
      <p:pic>
        <p:nvPicPr>
          <p:cNvPr id="313" name="Content Placeholder 1" descr="Content Placeholder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862" y="581025"/>
            <a:ext cx="2305051" cy="34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9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2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6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5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8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08504" cy="5749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